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IEEE_754" TargetMode="External"/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image" Target="../media/image-3-2.png"/><Relationship Id="rId4" Type="http://schemas.openxmlformats.org/officeDocument/2006/relationships/image" Target="../media/image-3-3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D1A7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253859"/>
            <a:ext cx="5576054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Kotlin Basic Types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420314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Numbers</a:t>
            </a:r>
            <a:endParaRPr lang="en-US" sz="3499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284458" y="473154"/>
            <a:ext cx="2715339" cy="4242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341"/>
              </a:lnSpc>
              <a:buNone/>
            </a:pPr>
            <a:r>
              <a:rPr lang="en-US" sz="2673" b="1" spc="-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Integer Types</a:t>
            </a:r>
            <a:endParaRPr lang="en-US" sz="2673" dirty="0"/>
          </a:p>
        </p:txBody>
      </p:sp>
      <p:sp>
        <p:nvSpPr>
          <p:cNvPr id="7" name="Text 4"/>
          <p:cNvSpPr/>
          <p:nvPr/>
        </p:nvSpPr>
        <p:spPr>
          <a:xfrm>
            <a:off x="3284458" y="1088231"/>
            <a:ext cx="8061365" cy="5429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﻿Kotlin provides a set of built-in types that represent numbers.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integer numbers, there are four types with different sizes and, hence, value ranges:</a:t>
            </a:r>
            <a:endParaRPr lang="en-US" sz="1336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458" y="1822013"/>
            <a:ext cx="8061365" cy="269628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284458" y="4709160"/>
            <a:ext cx="8061365" cy="13801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you initialize a variable with no explicit type specification, the compiler automatically infers the type with the smallest range enough to represent the value starting from 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If it is not exceeding the range of 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the type is 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If it exceeds, the type is 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Long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To specify the 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Long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value explicitly, append the suffix 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</a:t>
            </a:r>
            <a:pPr indent="0" marL="0">
              <a:lnSpc>
                <a:spcPts val="2138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the value. Explicit type specification triggers the compiler to check the value not to exceed the range of the specified type</a:t>
            </a:r>
            <a:endParaRPr lang="en-US" sz="1336" dirty="0"/>
          </a:p>
        </p:txBody>
      </p:sp>
      <p:sp>
        <p:nvSpPr>
          <p:cNvPr id="10" name="Shape 6"/>
          <p:cNvSpPr/>
          <p:nvPr/>
        </p:nvSpPr>
        <p:spPr>
          <a:xfrm>
            <a:off x="3284458" y="6280190"/>
            <a:ext cx="8061365" cy="1476137"/>
          </a:xfrm>
          <a:prstGeom prst="roundRect">
            <a:avLst>
              <a:gd name="adj" fmla="val 5174"/>
            </a:avLst>
          </a:prstGeom>
          <a:solidFill>
            <a:srgbClr val="ECEDF8"/>
          </a:solidFill>
          <a:ln/>
        </p:spPr>
      </p:sp>
      <p:sp>
        <p:nvSpPr>
          <p:cNvPr id="11" name="Shape 7"/>
          <p:cNvSpPr/>
          <p:nvPr/>
        </p:nvSpPr>
        <p:spPr>
          <a:xfrm>
            <a:off x="3276005" y="6280190"/>
            <a:ext cx="8078272" cy="1476137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12" name="Text 8"/>
          <p:cNvSpPr/>
          <p:nvPr/>
        </p:nvSpPr>
        <p:spPr>
          <a:xfrm>
            <a:off x="3445669" y="6407468"/>
            <a:ext cx="7738943" cy="12215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05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one = 1 // Int</a:t>
            </a:r>
            <a:endParaRPr lang="en-US" sz="1336" dirty="0"/>
          </a:p>
          <a:p>
            <a:pPr indent="0" marL="0">
              <a:lnSpc>
                <a:spcPts val="2405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threeBillion = 3000000000 // Long</a:t>
            </a:r>
            <a:endParaRPr lang="en-US" sz="1336" dirty="0"/>
          </a:p>
          <a:p>
            <a:pPr indent="0" marL="0">
              <a:lnSpc>
                <a:spcPts val="2405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oneLong = 1L // Long</a:t>
            </a:r>
            <a:endParaRPr lang="en-US" sz="1336" dirty="0"/>
          </a:p>
          <a:p>
            <a:pPr indent="0" marL="0">
              <a:lnSpc>
                <a:spcPts val="2405"/>
              </a:lnSpc>
              <a:buNone/>
            </a:pPr>
            <a:r>
              <a:rPr lang="en-US" sz="1336" spc="-27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oneByte: Byte = 1</a:t>
            </a:r>
            <a:endParaRPr lang="en-US" sz="1336" dirty="0"/>
          </a:p>
        </p:txBody>
      </p:sp>
      <p:pic>
        <p:nvPicPr>
          <p:cNvPr id="1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2324755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232475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12324755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427673"/>
            <a:ext cx="2914769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Floating-point types﻿</a:t>
            </a:r>
            <a:endParaRPr lang="en-US" sz="2449" dirty="0"/>
          </a:p>
        </p:txBody>
      </p:sp>
      <p:sp>
        <p:nvSpPr>
          <p:cNvPr id="7" name="Text 4"/>
          <p:cNvSpPr/>
          <p:nvPr/>
        </p:nvSpPr>
        <p:spPr>
          <a:xfrm>
            <a:off x="3621167" y="991433"/>
            <a:ext cx="7388066" cy="5279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real numbers, Kotlin provides floating-point types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Double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that adhere to the </a:t>
            </a:r>
            <a:pPr indent="0" marL="0">
              <a:lnSpc>
                <a:spcPts val="1960"/>
              </a:lnSpc>
              <a:buNone/>
            </a:pPr>
            <a:r>
              <a:rPr lang="en-US" sz="1225" u="sng" spc="-24" kern="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IEEE 754 standard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reflects the IEEE 754 </a:t>
            </a:r>
            <a:pPr indent="0" marL="0">
              <a:lnSpc>
                <a:spcPts val="1960"/>
              </a:lnSpc>
              <a:buNone/>
            </a:pPr>
            <a:r>
              <a:rPr lang="en-US" sz="1225" b="1" i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 precision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while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Double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reflects </a:t>
            </a:r>
            <a:pPr indent="0" marL="0">
              <a:lnSpc>
                <a:spcPts val="1960"/>
              </a:lnSpc>
              <a:buNone/>
            </a:pPr>
            <a:r>
              <a:rPr lang="en-US" sz="1225" b="1" i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double precision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3621167" y="1694259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types differ in their size and provide storage for floating-point numbers with different precision:</a:t>
            </a:r>
            <a:endParaRPr lang="en-US" sz="1225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67" y="2117884"/>
            <a:ext cx="7388066" cy="148768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3621167" y="3780473"/>
            <a:ext cx="7388066" cy="7918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You can initialize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Double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variables with numbers having a fractional part. It's separated from the integer part by a period (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For variables initialized with fractional numbers, the compiler infers 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Double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type:</a:t>
            </a:r>
            <a:endParaRPr lang="en-US" sz="1225" dirty="0"/>
          </a:p>
        </p:txBody>
      </p:sp>
      <p:sp>
        <p:nvSpPr>
          <p:cNvPr id="11" name="Shape 7"/>
          <p:cNvSpPr/>
          <p:nvPr/>
        </p:nvSpPr>
        <p:spPr>
          <a:xfrm>
            <a:off x="3621167" y="4747260"/>
            <a:ext cx="7388066" cy="1072515"/>
          </a:xfrm>
          <a:prstGeom prst="roundRect">
            <a:avLst>
              <a:gd name="adj" fmla="val 6526"/>
            </a:avLst>
          </a:prstGeom>
          <a:solidFill>
            <a:srgbClr val="ECEDF8"/>
          </a:solidFill>
          <a:ln/>
        </p:spPr>
      </p:sp>
      <p:sp>
        <p:nvSpPr>
          <p:cNvPr id="12" name="Shape 8"/>
          <p:cNvSpPr/>
          <p:nvPr/>
        </p:nvSpPr>
        <p:spPr>
          <a:xfrm>
            <a:off x="3613428" y="4747260"/>
            <a:ext cx="7403544" cy="1072515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3" name="Text 9"/>
          <p:cNvSpPr/>
          <p:nvPr/>
        </p:nvSpPr>
        <p:spPr>
          <a:xfrm>
            <a:off x="3768923" y="4863822"/>
            <a:ext cx="7092553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pi = 3.14 // Double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val one: Double = 1 // Error: type mismatch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oneDouble = 1.0 // Double</a:t>
            </a:r>
            <a:endParaRPr lang="en-US" sz="1225" dirty="0"/>
          </a:p>
        </p:txBody>
      </p:sp>
      <p:sp>
        <p:nvSpPr>
          <p:cNvPr id="14" name="Text 10"/>
          <p:cNvSpPr/>
          <p:nvPr/>
        </p:nvSpPr>
        <p:spPr>
          <a:xfrm>
            <a:off x="3621167" y="5994678"/>
            <a:ext cx="7388066" cy="5126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explicitly specify 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type for a value, add the suffix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If such a value contains more than 6-7 decimal digits, it will be rounded:</a:t>
            </a:r>
            <a:endParaRPr lang="en-US" sz="1225" dirty="0"/>
          </a:p>
        </p:txBody>
      </p:sp>
      <p:sp>
        <p:nvSpPr>
          <p:cNvPr id="15" name="Shape 11"/>
          <p:cNvSpPr/>
          <p:nvPr/>
        </p:nvSpPr>
        <p:spPr>
          <a:xfrm>
            <a:off x="3621167" y="6682264"/>
            <a:ext cx="7388066" cy="792718"/>
          </a:xfrm>
          <a:prstGeom prst="roundRect">
            <a:avLst>
              <a:gd name="adj" fmla="val 8829"/>
            </a:avLst>
          </a:prstGeom>
          <a:solidFill>
            <a:srgbClr val="ECEDF8"/>
          </a:solidFill>
          <a:ln/>
        </p:spPr>
      </p:sp>
      <p:sp>
        <p:nvSpPr>
          <p:cNvPr id="16" name="Shape 12"/>
          <p:cNvSpPr/>
          <p:nvPr/>
        </p:nvSpPr>
        <p:spPr>
          <a:xfrm>
            <a:off x="3613428" y="6682264"/>
            <a:ext cx="7403544" cy="792718"/>
          </a:xfrm>
          <a:prstGeom prst="roundRect">
            <a:avLst>
              <a:gd name="adj" fmla="val 2943"/>
            </a:avLst>
          </a:prstGeom>
          <a:solidFill>
            <a:srgbClr val="ECEDF8"/>
          </a:solidFill>
          <a:ln/>
        </p:spPr>
      </p:sp>
      <p:sp>
        <p:nvSpPr>
          <p:cNvPr id="17" name="Text 13"/>
          <p:cNvSpPr/>
          <p:nvPr/>
        </p:nvSpPr>
        <p:spPr>
          <a:xfrm>
            <a:off x="3768923" y="6798826"/>
            <a:ext cx="7092553" cy="5595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e = 2.7182818284 // Double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eFloat = 2.7182818284f // Float, actual value is 2.7182817</a:t>
            </a:r>
            <a:endParaRPr lang="en-US" sz="1225" dirty="0"/>
          </a:p>
        </p:txBody>
      </p:sp>
      <p:sp>
        <p:nvSpPr>
          <p:cNvPr id="18" name="Text 14"/>
          <p:cNvSpPr/>
          <p:nvPr/>
        </p:nvSpPr>
        <p:spPr>
          <a:xfrm>
            <a:off x="3621167" y="7649885"/>
            <a:ext cx="7388066" cy="7614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Unlike some other languages, there are no implicit widening conversions for numbers in Kotlin. For example, a function with a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Double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parameter can be called only on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Double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values, but not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Float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or other numeric values:</a:t>
            </a:r>
            <a:endParaRPr lang="en-US" sz="1225" dirty="0"/>
          </a:p>
        </p:txBody>
      </p:sp>
      <p:sp>
        <p:nvSpPr>
          <p:cNvPr id="19" name="Shape 15"/>
          <p:cNvSpPr/>
          <p:nvPr/>
        </p:nvSpPr>
        <p:spPr>
          <a:xfrm>
            <a:off x="3621167" y="8586192"/>
            <a:ext cx="7388066" cy="3310890"/>
          </a:xfrm>
          <a:prstGeom prst="roundRect">
            <a:avLst>
              <a:gd name="adj" fmla="val 2114"/>
            </a:avLst>
          </a:prstGeom>
          <a:solidFill>
            <a:srgbClr val="ECEDF8"/>
          </a:solidFill>
          <a:ln/>
        </p:spPr>
      </p:sp>
      <p:sp>
        <p:nvSpPr>
          <p:cNvPr id="20" name="Shape 16"/>
          <p:cNvSpPr/>
          <p:nvPr/>
        </p:nvSpPr>
        <p:spPr>
          <a:xfrm>
            <a:off x="3613428" y="8586192"/>
            <a:ext cx="7403544" cy="3310890"/>
          </a:xfrm>
          <a:prstGeom prst="roundRect">
            <a:avLst>
              <a:gd name="adj" fmla="val 705"/>
            </a:avLst>
          </a:prstGeom>
          <a:solidFill>
            <a:srgbClr val="ECEDF8"/>
          </a:solidFill>
          <a:ln/>
        </p:spPr>
      </p:sp>
      <p:sp>
        <p:nvSpPr>
          <p:cNvPr id="21" name="Text 17"/>
          <p:cNvSpPr/>
          <p:nvPr/>
        </p:nvSpPr>
        <p:spPr>
          <a:xfrm>
            <a:off x="3768923" y="8702754"/>
            <a:ext cx="7092553" cy="30777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main() {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fun printDouble(d: Double) { print(d) 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i = 1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d = 1.0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f = 1.0f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printDouble(d)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   printDouble(i) // Error: Type mismatch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   printDouble(f) // Error: Type mismatch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25" dirty="0"/>
          </a:p>
        </p:txBody>
      </p:sp>
      <p:pic>
        <p:nvPicPr>
          <p:cNvPr id="22" name="Image 2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773799" y="537448"/>
            <a:ext cx="5359479" cy="4780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764"/>
              </a:lnSpc>
              <a:buNone/>
            </a:pPr>
            <a:r>
              <a:rPr lang="en-US" sz="3011" b="1" spc="-9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Literal Constants for Numbers﻿</a:t>
            </a:r>
            <a:endParaRPr lang="en-US" sz="3011" dirty="0"/>
          </a:p>
        </p:txBody>
      </p:sp>
      <p:sp>
        <p:nvSpPr>
          <p:cNvPr id="7" name="Text 4"/>
          <p:cNvSpPr/>
          <p:nvPr/>
        </p:nvSpPr>
        <p:spPr>
          <a:xfrm>
            <a:off x="2773799" y="1230511"/>
            <a:ext cx="9082683" cy="305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9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There are the following kinds of literal constants for integral values:</a:t>
            </a:r>
            <a:endParaRPr lang="en-US" sz="1506" dirty="0"/>
          </a:p>
        </p:txBody>
      </p:sp>
      <p:sp>
        <p:nvSpPr>
          <p:cNvPr id="8" name="Text 5"/>
          <p:cNvSpPr/>
          <p:nvPr/>
        </p:nvSpPr>
        <p:spPr>
          <a:xfrm>
            <a:off x="3079671" y="1751409"/>
            <a:ext cx="8776811" cy="359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10"/>
              </a:lnSpc>
              <a:buSzPct val="100000"/>
              <a:buChar char="•"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Decimals: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123</a:t>
            </a:r>
            <a:endParaRPr lang="en-US" sz="1506" dirty="0"/>
          </a:p>
        </p:txBody>
      </p:sp>
      <p:sp>
        <p:nvSpPr>
          <p:cNvPr id="9" name="Text 6"/>
          <p:cNvSpPr/>
          <p:nvPr/>
        </p:nvSpPr>
        <p:spPr>
          <a:xfrm>
            <a:off x="3079671" y="2187178"/>
            <a:ext cx="8776811" cy="359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10"/>
              </a:lnSpc>
              <a:buSzPct val="100000"/>
              <a:buChar char="•"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Longs are tagged by a capital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123L</a:t>
            </a:r>
            <a:endParaRPr lang="en-US" sz="1506" dirty="0"/>
          </a:p>
        </p:txBody>
      </p:sp>
      <p:sp>
        <p:nvSpPr>
          <p:cNvPr id="10" name="Text 7"/>
          <p:cNvSpPr/>
          <p:nvPr/>
        </p:nvSpPr>
        <p:spPr>
          <a:xfrm>
            <a:off x="3079671" y="2622947"/>
            <a:ext cx="8776811" cy="359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10"/>
              </a:lnSpc>
              <a:buSzPct val="100000"/>
              <a:buChar char="•"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Hexadecimals: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0x0F</a:t>
            </a:r>
            <a:endParaRPr lang="en-US" sz="1506" dirty="0"/>
          </a:p>
        </p:txBody>
      </p:sp>
      <p:sp>
        <p:nvSpPr>
          <p:cNvPr id="11" name="Text 8"/>
          <p:cNvSpPr/>
          <p:nvPr/>
        </p:nvSpPr>
        <p:spPr>
          <a:xfrm>
            <a:off x="3079671" y="3058716"/>
            <a:ext cx="8776811" cy="359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10"/>
              </a:lnSpc>
              <a:buSzPct val="100000"/>
              <a:buChar char="•"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Binaries: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0b00001011</a:t>
            </a:r>
            <a:endParaRPr lang="en-US" sz="1506" dirty="0"/>
          </a:p>
        </p:txBody>
      </p:sp>
      <p:sp>
        <p:nvSpPr>
          <p:cNvPr id="12" name="Text 9"/>
          <p:cNvSpPr/>
          <p:nvPr/>
        </p:nvSpPr>
        <p:spPr>
          <a:xfrm>
            <a:off x="2773799" y="3633073"/>
            <a:ext cx="9082683" cy="305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9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Kotlin also supports a conventional notation for floating-point numbers:</a:t>
            </a:r>
            <a:endParaRPr lang="en-US" sz="1506" dirty="0"/>
          </a:p>
        </p:txBody>
      </p:sp>
      <p:sp>
        <p:nvSpPr>
          <p:cNvPr id="13" name="Text 10"/>
          <p:cNvSpPr/>
          <p:nvPr/>
        </p:nvSpPr>
        <p:spPr>
          <a:xfrm>
            <a:off x="3079671" y="4153972"/>
            <a:ext cx="8776811" cy="359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10"/>
              </a:lnSpc>
              <a:buSzPct val="100000"/>
              <a:buChar char="•"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Doubles by default: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123.5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123.5e10</a:t>
            </a:r>
            <a:endParaRPr lang="en-US" sz="1506" dirty="0"/>
          </a:p>
        </p:txBody>
      </p:sp>
      <p:sp>
        <p:nvSpPr>
          <p:cNvPr id="14" name="Text 11"/>
          <p:cNvSpPr/>
          <p:nvPr/>
        </p:nvSpPr>
        <p:spPr>
          <a:xfrm>
            <a:off x="3079671" y="4589740"/>
            <a:ext cx="8776811" cy="359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10"/>
              </a:lnSpc>
              <a:buSzPct val="100000"/>
              <a:buChar char="•"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Floats are tagged by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123.5f</a:t>
            </a:r>
            <a:endParaRPr lang="en-US" sz="1506" dirty="0"/>
          </a:p>
        </p:txBody>
      </p:sp>
      <p:sp>
        <p:nvSpPr>
          <p:cNvPr id="15" name="Text 12"/>
          <p:cNvSpPr/>
          <p:nvPr/>
        </p:nvSpPr>
        <p:spPr>
          <a:xfrm>
            <a:off x="2773799" y="5164098"/>
            <a:ext cx="9082683" cy="305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09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You can use underscores to make number constants more readable</a:t>
            </a:r>
            <a:endParaRPr lang="en-US" sz="1506" dirty="0"/>
          </a:p>
        </p:txBody>
      </p:sp>
      <p:sp>
        <p:nvSpPr>
          <p:cNvPr id="16" name="Shape 13"/>
          <p:cNvSpPr/>
          <p:nvPr/>
        </p:nvSpPr>
        <p:spPr>
          <a:xfrm>
            <a:off x="2773799" y="5684996"/>
            <a:ext cx="9082683" cy="2007156"/>
          </a:xfrm>
          <a:prstGeom prst="roundRect">
            <a:avLst>
              <a:gd name="adj" fmla="val 4287"/>
            </a:avLst>
          </a:prstGeom>
          <a:solidFill>
            <a:srgbClr val="ECEDF8"/>
          </a:solidFill>
          <a:ln/>
        </p:spPr>
      </p:sp>
      <p:sp>
        <p:nvSpPr>
          <p:cNvPr id="17" name="Shape 14"/>
          <p:cNvSpPr/>
          <p:nvPr/>
        </p:nvSpPr>
        <p:spPr>
          <a:xfrm>
            <a:off x="2764274" y="5684996"/>
            <a:ext cx="9101733" cy="2007156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18" name="Text 15"/>
          <p:cNvSpPr/>
          <p:nvPr/>
        </p:nvSpPr>
        <p:spPr>
          <a:xfrm>
            <a:off x="2955488" y="5828348"/>
            <a:ext cx="8719304" cy="17204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oneMillion = 1_000_000</a:t>
            </a:r>
            <a:endParaRPr lang="en-US" sz="1506" dirty="0"/>
          </a:p>
          <a:p>
            <a:pPr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creditCardNumber = 1234_5678_9012_3456L</a:t>
            </a:r>
            <a:endParaRPr lang="en-US" sz="1506" dirty="0"/>
          </a:p>
          <a:p>
            <a:pPr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socialSecurityNumber = 999_99_9999L</a:t>
            </a:r>
            <a:endParaRPr lang="en-US" sz="1506" dirty="0"/>
          </a:p>
          <a:p>
            <a:pPr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hexBytes = 0xFF_EC_DE_5E</a:t>
            </a:r>
            <a:endParaRPr lang="en-US" sz="1506" dirty="0"/>
          </a:p>
          <a:p>
            <a:pPr indent="0" marL="0">
              <a:lnSpc>
                <a:spcPts val="2710"/>
              </a:lnSpc>
              <a:buNone/>
            </a:pPr>
            <a:r>
              <a:rPr lang="en-US" sz="1506" spc="-30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bytes = 0b11010010_01101001_10010100_10010010</a:t>
            </a:r>
            <a:endParaRPr lang="en-US" sz="1506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022794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022794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9022794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427673"/>
            <a:ext cx="521660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Numbers representation on the JVM﻿</a:t>
            </a:r>
            <a:endParaRPr lang="en-US" sz="2449" dirty="0"/>
          </a:p>
        </p:txBody>
      </p:sp>
      <p:sp>
        <p:nvSpPr>
          <p:cNvPr id="7" name="Text 4"/>
          <p:cNvSpPr/>
          <p:nvPr/>
        </p:nvSpPr>
        <p:spPr>
          <a:xfrm>
            <a:off x="3621167" y="991433"/>
            <a:ext cx="7388066" cy="7918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 the JVM platform, numbers are stored as primitive types: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double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so on. Exceptions are cases when you create a nullable number reference such as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Int?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 use generics. In these cases numbers are boxed in Java classes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Integer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Double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so on.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3621167" y="1958221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Nullable references to the same number can refer to different objects:</a:t>
            </a:r>
            <a:endParaRPr lang="en-US" sz="1225" dirty="0"/>
          </a:p>
        </p:txBody>
      </p:sp>
      <p:sp>
        <p:nvSpPr>
          <p:cNvPr id="9" name="Shape 6"/>
          <p:cNvSpPr/>
          <p:nvPr/>
        </p:nvSpPr>
        <p:spPr>
          <a:xfrm>
            <a:off x="3621167" y="2381845"/>
            <a:ext cx="7388066" cy="3031093"/>
          </a:xfrm>
          <a:prstGeom prst="roundRect">
            <a:avLst>
              <a:gd name="adj" fmla="val 2309"/>
            </a:avLst>
          </a:prstGeom>
          <a:solidFill>
            <a:srgbClr val="ECEDF8"/>
          </a:solidFill>
          <a:ln/>
        </p:spPr>
      </p:sp>
      <p:sp>
        <p:nvSpPr>
          <p:cNvPr id="10" name="Shape 7"/>
          <p:cNvSpPr/>
          <p:nvPr/>
        </p:nvSpPr>
        <p:spPr>
          <a:xfrm>
            <a:off x="3613428" y="2381845"/>
            <a:ext cx="7403544" cy="3031093"/>
          </a:xfrm>
          <a:prstGeom prst="roundRect">
            <a:avLst>
              <a:gd name="adj" fmla="val 770"/>
            </a:avLst>
          </a:prstGeom>
          <a:solidFill>
            <a:srgbClr val="ECEDF8"/>
          </a:solidFill>
          <a:ln/>
        </p:spPr>
      </p:sp>
      <p:sp>
        <p:nvSpPr>
          <p:cNvPr id="11" name="Text 8"/>
          <p:cNvSpPr/>
          <p:nvPr/>
        </p:nvSpPr>
        <p:spPr>
          <a:xfrm>
            <a:off x="3768923" y="2498408"/>
            <a:ext cx="7092553" cy="27979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a: Int = 100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boxedA: Int? = a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anotherBoxedA: Int? = a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​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b: Int = 10000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boxedB: Int? = b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anotherBoxedB: Int? = b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​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println(boxedA === anotherBoxedA) // true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println(boxedB === anotherBoxedB) // false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3621167" y="5587841"/>
            <a:ext cx="7388066" cy="776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nullable references to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 actually the same object because of the memory optimization that JVM applies to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Integer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 between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-128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127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It doesn't apply to 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references, so they are different objects.</a:t>
            </a:r>
            <a:endParaRPr lang="en-US" sz="1225" dirty="0"/>
          </a:p>
        </p:txBody>
      </p:sp>
      <p:sp>
        <p:nvSpPr>
          <p:cNvPr id="13" name="Text 10"/>
          <p:cNvSpPr/>
          <p:nvPr/>
        </p:nvSpPr>
        <p:spPr>
          <a:xfrm>
            <a:off x="3621167" y="6539389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 the other hand, they are still equal:</a:t>
            </a:r>
            <a:endParaRPr lang="en-US" sz="1225" dirty="0"/>
          </a:p>
        </p:txBody>
      </p:sp>
      <p:sp>
        <p:nvSpPr>
          <p:cNvPr id="14" name="Shape 11"/>
          <p:cNvSpPr/>
          <p:nvPr/>
        </p:nvSpPr>
        <p:spPr>
          <a:xfrm>
            <a:off x="3621167" y="6963013"/>
            <a:ext cx="7388066" cy="1632109"/>
          </a:xfrm>
          <a:prstGeom prst="roundRect">
            <a:avLst>
              <a:gd name="adj" fmla="val 4288"/>
            </a:avLst>
          </a:prstGeom>
          <a:solidFill>
            <a:srgbClr val="ECEDF8"/>
          </a:solidFill>
          <a:ln/>
        </p:spPr>
      </p:sp>
      <p:sp>
        <p:nvSpPr>
          <p:cNvPr id="15" name="Shape 12"/>
          <p:cNvSpPr/>
          <p:nvPr/>
        </p:nvSpPr>
        <p:spPr>
          <a:xfrm>
            <a:off x="3613428" y="6963013"/>
            <a:ext cx="7403544" cy="1632109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16" name="Text 13"/>
          <p:cNvSpPr/>
          <p:nvPr/>
        </p:nvSpPr>
        <p:spPr>
          <a:xfrm>
            <a:off x="3768923" y="7079575"/>
            <a:ext cx="7092553" cy="1398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b: Int = 10000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println(b == b) // Prints 'true'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boxedB: Int? = b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anotherBoxedB: Int? = b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println(boxedB == anotherBoxedB) // Prints 'true'</a:t>
            </a:r>
            <a:endParaRPr lang="en-US" sz="1225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672995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67299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9672995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427673"/>
            <a:ext cx="414480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Explicit Number Conversions﻿</a:t>
            </a:r>
            <a:endParaRPr lang="en-US" sz="2449" dirty="0"/>
          </a:p>
        </p:txBody>
      </p:sp>
      <p:sp>
        <p:nvSpPr>
          <p:cNvPr id="7" name="Text 4"/>
          <p:cNvSpPr/>
          <p:nvPr/>
        </p:nvSpPr>
        <p:spPr>
          <a:xfrm>
            <a:off x="3621167" y="991433"/>
            <a:ext cx="7388066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Due to different representations, smaller types </a:t>
            </a:r>
            <a:pPr indent="0" marL="0">
              <a:lnSpc>
                <a:spcPts val="1960"/>
              </a:lnSpc>
              <a:buNone/>
            </a:pPr>
            <a:r>
              <a:rPr lang="en-US" sz="1225" b="1" i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are not subtypes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of bigger ones. If they were, we would have troubles of the following sort:</a:t>
            </a:r>
            <a:endParaRPr lang="en-US" sz="1225" dirty="0"/>
          </a:p>
        </p:txBody>
      </p:sp>
      <p:sp>
        <p:nvSpPr>
          <p:cNvPr id="8" name="Shape 5"/>
          <p:cNvSpPr/>
          <p:nvPr/>
        </p:nvSpPr>
        <p:spPr>
          <a:xfrm>
            <a:off x="3621167" y="1663779"/>
            <a:ext cx="7388066" cy="1352312"/>
          </a:xfrm>
          <a:prstGeom prst="roundRect">
            <a:avLst>
              <a:gd name="adj" fmla="val 5176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3613428" y="1663779"/>
            <a:ext cx="7403544" cy="1352312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3768923" y="1780342"/>
            <a:ext cx="7092553" cy="11191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Hypothetical code, does not actually compile: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a: Int? = 1 // A boxed Int (java.lang.Integer)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b: Long? = a // Implicit conversion yields a boxed Long (java.lang.Long)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print(b == a) // Surprise! This prints "false" as Long's equals() checks whether the other is Long as well</a:t>
            </a:r>
            <a:endParaRPr lang="en-US" sz="1225" dirty="0"/>
          </a:p>
        </p:txBody>
      </p:sp>
      <p:sp>
        <p:nvSpPr>
          <p:cNvPr id="11" name="Text 8"/>
          <p:cNvSpPr/>
          <p:nvPr/>
        </p:nvSpPr>
        <p:spPr>
          <a:xfrm>
            <a:off x="3621167" y="3190994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 equality would have been lost silently, not to mention identity.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3621167" y="3614618"/>
            <a:ext cx="7388066" cy="5126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a consequence, smaller types </a:t>
            </a:r>
            <a:pPr indent="0" marL="0">
              <a:lnSpc>
                <a:spcPts val="1960"/>
              </a:lnSpc>
              <a:buNone/>
            </a:pPr>
            <a:r>
              <a:rPr lang="en-US" sz="1225" b="1" i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are NOT implicitly converted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bigger types. This means that assigning a value of type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Byte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an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variable requires an explicit conversion:</a:t>
            </a:r>
            <a:endParaRPr lang="en-US" sz="1225" dirty="0"/>
          </a:p>
        </p:txBody>
      </p:sp>
      <p:sp>
        <p:nvSpPr>
          <p:cNvPr id="13" name="Shape 10"/>
          <p:cNvSpPr/>
          <p:nvPr/>
        </p:nvSpPr>
        <p:spPr>
          <a:xfrm>
            <a:off x="3621167" y="4302204"/>
            <a:ext cx="7388066" cy="1072515"/>
          </a:xfrm>
          <a:prstGeom prst="roundRect">
            <a:avLst>
              <a:gd name="adj" fmla="val 6526"/>
            </a:avLst>
          </a:prstGeom>
          <a:solidFill>
            <a:srgbClr val="ECEDF8"/>
          </a:solidFill>
          <a:ln/>
        </p:spPr>
      </p:sp>
      <p:sp>
        <p:nvSpPr>
          <p:cNvPr id="14" name="Shape 11"/>
          <p:cNvSpPr/>
          <p:nvPr/>
        </p:nvSpPr>
        <p:spPr>
          <a:xfrm>
            <a:off x="3613428" y="4302204"/>
            <a:ext cx="7403544" cy="1072515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15" name="Text 12"/>
          <p:cNvSpPr/>
          <p:nvPr/>
        </p:nvSpPr>
        <p:spPr>
          <a:xfrm>
            <a:off x="3768923" y="4418767"/>
            <a:ext cx="7092553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b: Byte = 1 // OK, literals are checked statically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val i: Int = b // ERROR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i1: Int = b.toInt()</a:t>
            </a:r>
            <a:endParaRPr lang="en-US" sz="1225" dirty="0"/>
          </a:p>
        </p:txBody>
      </p:sp>
      <p:sp>
        <p:nvSpPr>
          <p:cNvPr id="16" name="Text 13"/>
          <p:cNvSpPr/>
          <p:nvPr/>
        </p:nvSpPr>
        <p:spPr>
          <a:xfrm>
            <a:off x="3621167" y="5549622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number types support conversions to other types:</a:t>
            </a:r>
            <a:endParaRPr lang="en-US" sz="1225" dirty="0"/>
          </a:p>
        </p:txBody>
      </p:sp>
      <p:sp>
        <p:nvSpPr>
          <p:cNvPr id="17" name="Shape 14"/>
          <p:cNvSpPr/>
          <p:nvPr/>
        </p:nvSpPr>
        <p:spPr>
          <a:xfrm>
            <a:off x="3621167" y="5973247"/>
            <a:ext cx="7388066" cy="1911906"/>
          </a:xfrm>
          <a:prstGeom prst="roundRect">
            <a:avLst>
              <a:gd name="adj" fmla="val 3661"/>
            </a:avLst>
          </a:prstGeom>
          <a:solidFill>
            <a:srgbClr val="ECEDF8"/>
          </a:solidFill>
          <a:ln/>
        </p:spPr>
      </p:sp>
      <p:sp>
        <p:nvSpPr>
          <p:cNvPr id="18" name="Shape 15"/>
          <p:cNvSpPr/>
          <p:nvPr/>
        </p:nvSpPr>
        <p:spPr>
          <a:xfrm>
            <a:off x="3613428" y="5973247"/>
            <a:ext cx="7403544" cy="1911906"/>
          </a:xfrm>
          <a:prstGeom prst="roundRect">
            <a:avLst>
              <a:gd name="adj" fmla="val 1220"/>
            </a:avLst>
          </a:prstGeom>
          <a:solidFill>
            <a:srgbClr val="ECEDF8"/>
          </a:solidFill>
          <a:ln/>
        </p:spPr>
      </p:sp>
      <p:sp>
        <p:nvSpPr>
          <p:cNvPr id="19" name="Text 16"/>
          <p:cNvSpPr/>
          <p:nvPr/>
        </p:nvSpPr>
        <p:spPr>
          <a:xfrm>
            <a:off x="3768923" y="6089809"/>
            <a:ext cx="7092553" cy="16787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toByte(): Byte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toShort(): Short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toInt(): Int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toLong(): Long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toFloat(): Float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toDouble(): Double</a:t>
            </a:r>
            <a:endParaRPr lang="en-US" sz="1225" dirty="0"/>
          </a:p>
        </p:txBody>
      </p:sp>
      <p:sp>
        <p:nvSpPr>
          <p:cNvPr id="20" name="Text 17"/>
          <p:cNvSpPr/>
          <p:nvPr/>
        </p:nvSpPr>
        <p:spPr>
          <a:xfrm>
            <a:off x="3621167" y="8060055"/>
            <a:ext cx="7388066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many cases, there is no need for explicit conversions because the type is inferred from the context, and arithmetical operations are overloaded for appropriate conversions, for example:</a:t>
            </a:r>
            <a:endParaRPr lang="en-US" sz="1225" dirty="0"/>
          </a:p>
        </p:txBody>
      </p:sp>
      <p:sp>
        <p:nvSpPr>
          <p:cNvPr id="21" name="Shape 18"/>
          <p:cNvSpPr/>
          <p:nvPr/>
        </p:nvSpPr>
        <p:spPr>
          <a:xfrm>
            <a:off x="3621167" y="8732401"/>
            <a:ext cx="7388066" cy="512921"/>
          </a:xfrm>
          <a:prstGeom prst="roundRect">
            <a:avLst>
              <a:gd name="adj" fmla="val 13646"/>
            </a:avLst>
          </a:prstGeom>
          <a:solidFill>
            <a:srgbClr val="ECEDF8"/>
          </a:solidFill>
          <a:ln/>
        </p:spPr>
      </p:sp>
      <p:sp>
        <p:nvSpPr>
          <p:cNvPr id="22" name="Shape 19"/>
          <p:cNvSpPr/>
          <p:nvPr/>
        </p:nvSpPr>
        <p:spPr>
          <a:xfrm>
            <a:off x="3613428" y="8732401"/>
            <a:ext cx="7403544" cy="512921"/>
          </a:xfrm>
          <a:prstGeom prst="roundRect">
            <a:avLst>
              <a:gd name="adj" fmla="val 4549"/>
            </a:avLst>
          </a:prstGeom>
          <a:solidFill>
            <a:srgbClr val="ECEDF8"/>
          </a:solidFill>
          <a:ln/>
        </p:spPr>
      </p:sp>
      <p:sp>
        <p:nvSpPr>
          <p:cNvPr id="23" name="Text 20"/>
          <p:cNvSpPr/>
          <p:nvPr/>
        </p:nvSpPr>
        <p:spPr>
          <a:xfrm>
            <a:off x="3768923" y="8848963"/>
            <a:ext cx="7092553" cy="2797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l = 1L + 3 // Long + Int =&gt; Long</a:t>
            </a:r>
            <a:endParaRPr lang="en-US" sz="1225" dirty="0"/>
          </a:p>
        </p:txBody>
      </p:sp>
      <p:pic>
        <p:nvPicPr>
          <p:cNvPr id="2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254091"/>
            <a:ext cx="4886444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Operations on Numbers﻿</a:t>
            </a:r>
            <a:endParaRPr lang="en-US" sz="3499" dirty="0"/>
          </a:p>
        </p:txBody>
      </p:sp>
      <p:sp>
        <p:nvSpPr>
          <p:cNvPr id="7" name="Text 4"/>
          <p:cNvSpPr/>
          <p:nvPr/>
        </p:nvSpPr>
        <p:spPr>
          <a:xfrm>
            <a:off x="2037993" y="3059430"/>
            <a:ext cx="10554414" cy="7336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Kotlin supports the standard set of arithmetical operations over numbers: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+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*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%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They are declared as members of appropriate classes: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037993" y="4043005"/>
            <a:ext cx="10554414" cy="1932384"/>
          </a:xfrm>
          <a:prstGeom prst="roundRect">
            <a:avLst>
              <a:gd name="adj" fmla="val 5174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2026920" y="4043005"/>
            <a:ext cx="10576560" cy="1932384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2249091" y="4209574"/>
            <a:ext cx="10132219" cy="15992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println(1 + 2) // 3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println(2_500_000_000L - 1L) // 2499999999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println(3.14 * 2.71) // 8.5094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println(10.0 / 3) // 3.3333333333333335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2024-01-14T13:27:01Z</dcterms:created>
  <dcterms:modified xsi:type="dcterms:W3CDTF">2024-01-14T13:27:01Z</dcterms:modified>
</cp:coreProperties>
</file>